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1"/>
  </p:notesMasterIdLst>
  <p:handoutMasterIdLst>
    <p:handoutMasterId r:id="rId22"/>
  </p:handoutMasterIdLst>
  <p:sldIdLst>
    <p:sldId id="304" r:id="rId5"/>
    <p:sldId id="303" r:id="rId6"/>
    <p:sldId id="258" r:id="rId7"/>
    <p:sldId id="346" r:id="rId8"/>
    <p:sldId id="323" r:id="rId9"/>
    <p:sldId id="305" r:id="rId10"/>
    <p:sldId id="306" r:id="rId11"/>
    <p:sldId id="316" r:id="rId12"/>
    <p:sldId id="336" r:id="rId13"/>
    <p:sldId id="338" r:id="rId14"/>
    <p:sldId id="339" r:id="rId15"/>
    <p:sldId id="340" r:id="rId16"/>
    <p:sldId id="313" r:id="rId17"/>
    <p:sldId id="341" r:id="rId18"/>
    <p:sldId id="302" r:id="rId19"/>
    <p:sldId id="347" r:id="rId20"/>
  </p:sldIdLst>
  <p:sldSz cx="9144000" cy="5143500" type="screen16x9"/>
  <p:notesSz cx="7099300" cy="10234613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3896" autoAdjust="0"/>
    <p:restoredTop sz="77778"/>
  </p:normalViewPr>
  <p:slideViewPr>
    <p:cSldViewPr snapToGrid="0" snapToObjects="1" showGuides="1">
      <p:cViewPr varScale="1">
        <p:scale>
          <a:sx n="167" d="100"/>
          <a:sy n="167" d="100"/>
        </p:scale>
        <p:origin x="1746" y="13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150" d="100"/>
          <a:sy n="150" d="100"/>
        </p:scale>
        <p:origin x="608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5279B33-A94D-4C8C-88C2-619932967EF3}" type="datetimeFigureOut">
              <a:rPr lang="fr-CH" smtClean="0">
                <a:latin typeface="Arial" panose="020B0604020202020204" pitchFamily="34" charset="0"/>
              </a:rPr>
              <a:t>17.01.2024</a:t>
            </a:fld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‹#›</a:t>
            </a:fld>
            <a:endParaRPr lang="fr-C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F8103E42-5239-1A40-AD33-3EE7E9DDF5FD}" type="datetimeFigureOut">
              <a:rPr lang="fr-FR" smtClean="0"/>
              <a:pPr/>
              <a:t>17/01/2024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28201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541765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4201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5306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29211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52569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8887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133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3513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5807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4721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5478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6965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3661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 dirty="0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fr-FR" dirty="0"/>
              <a:t>Modifier les styles du texte du masque
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549" y="4440264"/>
            <a:ext cx="929821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F2CF12-7449-094F-BA00-BEEDCE8687B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232E52-C671-374A-A92C-98890E50D8F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E2BE7-D34B-DB41-B084-A0EF4576DC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9A9AAA-F8A3-AA4A-BD2F-2CE92FE0A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EA522-AF36-7149-8F94-3A140E353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8B184-A76B-8742-A352-107129860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822080-64A4-424F-89B0-9DA7D82BD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1C48D5-3EB3-7847-8AA2-4C4841C9B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23145-C1B0-0B43-A02F-11B025D45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F92B47A-0D01-CC4B-B82F-D6FE18E4B1C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E39115-0088-BD44-873A-482D538409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3FA16E-88C5-5247-B5DC-469FB14357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58D12F-3C22-2843-8205-5949665C3FB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F53D8D-A086-4643-9DD8-1B49BF1A5B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22D72-7E8B-F642-8876-30F1334B64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9DA3A-E6BB-8E41-9A08-24E28C1141F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4E873-0D7C-634D-B8AA-47B17B05B40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A9ECED-E4A2-8A45-B0EE-95A17FFB313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326C54-86D0-3849-9095-9B3A6BC13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FC3257-CC2A-8F44-8B80-2163824E0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96B5D-7CA9-874E-BF92-54583F2A7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d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04875" y="997178"/>
            <a:ext cx="7726363" cy="374003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Aft>
                <a:spcPts val="3000"/>
              </a:spcAft>
              <a:buClr>
                <a:schemeClr val="accent1"/>
              </a:buClr>
              <a:buNone/>
              <a:defRPr lang="fr-FR" sz="1600" b="1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  <a:p>
            <a:pPr lvl="0"/>
            <a:endParaRPr lang="fr-FR" dirty="0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7015806" cy="866146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A2602EED-C0DC-B046-8AF4-D084C362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74E50644-1A1B-534B-BB1C-37C908D39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C0949F6-BB65-4D4F-B214-E9BE53D46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B77FE15-EA61-B447-91B4-3AD8A39EB4F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04875" y="1534733"/>
            <a:ext cx="7726363" cy="2755113"/>
          </a:xfrm>
        </p:spPr>
        <p:txBody>
          <a:bodyPr>
            <a:normAutofit/>
          </a:bodyPr>
          <a:lstStyle>
            <a:lvl1pPr marL="185738" indent="-185738" algn="l" defTabSz="685800" rtl="0" eaLnBrk="1" latinLnBrk="0" hangingPunct="1">
              <a:lnSpc>
                <a:spcPct val="90000"/>
              </a:lnSpc>
              <a:spcAft>
                <a:spcPts val="0"/>
              </a:spcAft>
              <a:buClr>
                <a:schemeClr val="accent1"/>
              </a:buClr>
              <a:buFont typeface="Wingdings" pitchFamily="2" charset="2"/>
              <a:buChar char="§"/>
              <a:tabLst/>
              <a:defRPr lang="fr-FR" sz="14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  <a:p>
            <a:pPr lvl="0"/>
            <a:endParaRPr lang="fr-FR" dirty="0"/>
          </a:p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912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2853BE-4527-FF41-B8AA-81CAA10A91B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3C0BA6-8EB1-1245-85DD-FFCA342F94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FD5746C-EF8C-1C4C-BA13-2341885F3E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4E95B-B5BD-6140-A563-3E4833D4EF3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D617C-7DE0-324F-A1C9-655CC01BBA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3A75C-58A0-6442-9F43-77652CE671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68F0F-C715-2A42-BC03-AC6E23E837F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747BB-1490-4D47-9C0A-2817A769BB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F346A-6DA0-7C47-B494-5B9F9897F5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indent="-171450" algn="l" defTabSz="685800" rtl="0" eaLnBrk="1" latinLnBrk="0" hangingPunct="1">
              <a:lnSpc>
                <a:spcPct val="90000"/>
              </a:lnSpc>
              <a:buClr>
                <a:schemeClr val="accent1"/>
              </a:buClr>
              <a:defRPr lang="fr-FR" sz="1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36A9CD1-E976-3D49-9F41-20DE3DA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C59C748-FE0B-C44C-8D89-78B7D1499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1D76F70-02E2-8D40-B3ED-F034B2F30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60F0A8-4835-9642-8B6E-E1C1705C3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3E545-BB52-8248-B502-677FE3BA1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FCD22-AB33-8446-8402-209F47D1E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7914DB9-2593-E048-BC5B-EE9EB32D365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04875" y="131032"/>
            <a:ext cx="1605850" cy="1070148"/>
            <a:chOff x="2621280" y="2129028"/>
            <a:chExt cx="3901440" cy="2599944"/>
          </a:xfrm>
        </p:grpSpPr>
        <p:pic>
          <p:nvPicPr>
            <p:cNvPr id="7" name="Picture 3" descr="C:\Users\kbeyer\AppData\Local\Microsoft\Windows\Temporary Internet Files\Content.IE5\VVE2OOR2\MP900406696[1].jpg">
              <a:extLst>
                <a:ext uri="{FF2B5EF4-FFF2-40B4-BE49-F238E27FC236}">
                  <a16:creationId xmlns:a16="http://schemas.microsoft.com/office/drawing/2014/main" id="{EB888875-1F4F-C643-B764-2B8D1825D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1280" y="2129028"/>
              <a:ext cx="3901440" cy="2599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Users\kbeyer\AppData\Local\Microsoft\Windows\Temporary Internet Files\Content.IE5\1VKYLDUX\MC900078622[1].wmf">
              <a:extLst>
                <a:ext uri="{FF2B5EF4-FFF2-40B4-BE49-F238E27FC236}">
                  <a16:creationId xmlns:a16="http://schemas.microsoft.com/office/drawing/2014/main" id="{2FEA289D-CE3E-B247-BECB-1B33C14D08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4355" y="2731103"/>
              <a:ext cx="928688" cy="1997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B532DE7-1280-6F49-9CA7-AB08CF0A47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4875" y="1299870"/>
            <a:ext cx="7726363" cy="444263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buClr>
                <a:schemeClr val="accent1"/>
              </a:buClr>
              <a:buNone/>
              <a:defRPr lang="fr-FR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56E760-DFAB-2F4E-9B96-2304C2FBDE21}"/>
              </a:ext>
            </a:extLst>
          </p:cNvPr>
          <p:cNvSpPr txBox="1"/>
          <p:nvPr userDrawn="1"/>
        </p:nvSpPr>
        <p:spPr>
          <a:xfrm>
            <a:off x="2606040" y="38046"/>
            <a:ext cx="3909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</a:lstStyle>
          <a:p>
            <a:pPr lvl="0"/>
            <a:r>
              <a:rPr lang="fr-FR" sz="3200" b="1" i="0" kern="1000" spc="-70" baseline="0" dirty="0">
                <a:solidFill>
                  <a:schemeClr val="tx1"/>
                </a:solidFill>
                <a:latin typeface="Franklin Gothic Demi Cond" panose="020B0706030402020204" pitchFamily="34" charset="0"/>
                <a:cs typeface="Arial" panose="020B0604020202020204" pitchFamily="34" charset="0"/>
              </a:rPr>
              <a:t>A votre tour!</a:t>
            </a:r>
          </a:p>
        </p:txBody>
      </p:sp>
    </p:spTree>
    <p:extLst>
      <p:ext uri="{BB962C8B-B14F-4D97-AF65-F5344CB8AC3E}">
        <p14:creationId xmlns:p14="http://schemas.microsoft.com/office/powerpoint/2010/main" val="121626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470314" cy="107275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A2FD65-146A-1241-8166-35318110FB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1355A6-042E-F64E-B2F1-11045B9355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AF060-D4EF-1A48-BBFA-F6A0042FA9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1DA928-9595-FE43-A69C-2B6E9CA4B8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B17031-289F-1A44-94CB-A1FF67AB7A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43490-1B43-8445-AE7C-8318FEE0A7A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871AA-7E30-5642-9BC8-B214089263D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A52BD5-2652-3343-A5E2-625087579C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FE8F7-6086-A647-908D-21BD7C262D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7015806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84" r:id="rId6"/>
    <p:sldLayoutId id="2147483674" r:id="rId7"/>
    <p:sldLayoutId id="2147483675" r:id="rId8"/>
    <p:sldLayoutId id="2147483682" r:id="rId9"/>
    <p:sldLayoutId id="2147483676" r:id="rId10"/>
    <p:sldLayoutId id="2147483664" r:id="rId11"/>
    <p:sldLayoutId id="2147483666" r:id="rId12"/>
    <p:sldLayoutId id="2147483677" r:id="rId13"/>
    <p:sldLayoutId id="2147483678" r:id="rId14"/>
    <p:sldLayoutId id="2147483679" r:id="rId15"/>
    <p:sldLayoutId id="2147483667" r:id="rId16"/>
    <p:sldLayoutId id="2147483683" r:id="rId17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90000"/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emf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publicdomain/zero/1.0/" TargetMode="External"/><Relationship Id="rId3" Type="http://schemas.openxmlformats.org/officeDocument/2006/relationships/hyperlink" Target="https://commons.wikimedia.org/wiki/File:Rainbow_Bridge_Niagara_Falls_2.jpg" TargetMode="External"/><Relationship Id="rId7" Type="http://schemas.openxmlformats.org/officeDocument/2006/relationships/hyperlink" Target="https://www.google.com/url?sa=i&amp;url=https://snappygoat.com/s/?q%3Dbestof:san%2Bfrancisco%2Bnight%2Bcity%2Bat%2Bnight%2Bbay&amp;psig=AOvVaw1vKytIAypsfiq-tCkcabsq&amp;ust=1613663792722000&amp;source=images&amp;cd=vfe&amp;ved=0CAMQjB1qFwoTCIDy6J2k8e4CFQAAAAAdAAAAABAD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creativecommons.org/licenses/by-sa/4.0/deed.en" TargetMode="External"/><Relationship Id="rId5" Type="http://schemas.openxmlformats.org/officeDocument/2006/relationships/hyperlink" Target="https://commons.wikimedia.org/wiki/File:Man-scratching-head.gif" TargetMode="External"/><Relationship Id="rId4" Type="http://schemas.openxmlformats.org/officeDocument/2006/relationships/hyperlink" Target="https://creativecommons.org/licenses/by-sa/3.0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Résultat de recherche d'images pour &quot;niagara falls bridge&quot;">
            <a:extLst>
              <a:ext uri="{FF2B5EF4-FFF2-40B4-BE49-F238E27FC236}">
                <a16:creationId xmlns:a16="http://schemas.microsoft.com/office/drawing/2014/main" id="{C9DF8B7C-FE09-534E-AB57-5634459B1E0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5" b="3675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8E6C141-7023-084C-BDA3-C0E1688CE7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Poutres dans l’espace et </a:t>
            </a:r>
            <a:r>
              <a:rPr lang="fr-FR" dirty="0" err="1"/>
              <a:t>TdV</a:t>
            </a:r>
            <a:r>
              <a:rPr lang="fr-FR" dirty="0"/>
              <a:t> pour </a:t>
            </a:r>
            <a:r>
              <a:rPr lang="fr-FR" dirty="0" err="1"/>
              <a:t>éfforts</a:t>
            </a:r>
            <a:r>
              <a:rPr lang="fr-FR" dirty="0"/>
              <a:t> intérieurs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B04C82C-A995-D84A-BA5C-B4EF9B7D67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Statique 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C5DBDB-BBC0-AF45-818B-563ACAC39F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endParaRPr lang="fr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AD647E-E967-0F4C-8A19-4F520367FC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err="1"/>
              <a:t>Earthquake</a:t>
            </a:r>
            <a:r>
              <a:rPr lang="fr-FR" dirty="0"/>
              <a:t> Engineering and Structural Dynamics </a:t>
            </a:r>
            <a:r>
              <a:rPr lang="fr-FR" dirty="0" err="1"/>
              <a:t>Laboratory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714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243DDF-F41C-A542-98A8-FDCDEDB53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1: Poutre simples avec charge concentrée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211A5-12BB-0F46-86EE-26FD791EB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A0655-3B70-3949-9B9D-CE7F2089F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CEA85-7F30-314B-ABF1-96A7B1222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</a:t>
            </a:fld>
            <a:endParaRPr lang="fr-FR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3225250-2B50-BA43-A902-CDDDAB49C38E}"/>
              </a:ext>
            </a:extLst>
          </p:cNvPr>
          <p:cNvCxnSpPr>
            <a:cxnSpLocks/>
          </p:cNvCxnSpPr>
          <p:nvPr/>
        </p:nvCxnSpPr>
        <p:spPr>
          <a:xfrm>
            <a:off x="1834467" y="3134255"/>
            <a:ext cx="1986345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DE0617B-84E2-0646-989C-0C6647997E48}"/>
              </a:ext>
            </a:extLst>
          </p:cNvPr>
          <p:cNvCxnSpPr>
            <a:cxnSpLocks/>
          </p:cNvCxnSpPr>
          <p:nvPr/>
        </p:nvCxnSpPr>
        <p:spPr>
          <a:xfrm>
            <a:off x="1834467" y="4161345"/>
            <a:ext cx="1986345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53FA2BD-8162-BB41-BC93-385B879971A1}"/>
              </a:ext>
            </a:extLst>
          </p:cNvPr>
          <p:cNvSpPr txBox="1"/>
          <p:nvPr/>
        </p:nvSpPr>
        <p:spPr>
          <a:xfrm>
            <a:off x="904875" y="2964978"/>
            <a:ext cx="353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754B83-6A6E-FF4F-AAA3-739FB86EDC7A}"/>
              </a:ext>
            </a:extLst>
          </p:cNvPr>
          <p:cNvSpPr txBox="1"/>
          <p:nvPr/>
        </p:nvSpPr>
        <p:spPr>
          <a:xfrm>
            <a:off x="929971" y="3992068"/>
            <a:ext cx="303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V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1AE944-8749-D245-94A9-65BC41A053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930" b="65000"/>
          <a:stretch/>
        </p:blipFill>
        <p:spPr>
          <a:xfrm>
            <a:off x="1563567" y="1748947"/>
            <a:ext cx="2757775" cy="1038109"/>
          </a:xfrm>
          <a:prstGeom prst="rect">
            <a:avLst/>
          </a:prstGeom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321C62A8-AE6D-D24A-9DD0-12FBD570F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086358"/>
            <a:ext cx="7726363" cy="6625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dirty="0"/>
              <a:t>Analyse standard (calcul rapide et équilibre des fragments)</a:t>
            </a:r>
          </a:p>
          <a:p>
            <a:endParaRPr lang="fr-CH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680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243DDF-F41C-A542-98A8-FDCDEDB53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Exemple: Poutre simples avec charge concentrée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211A5-12BB-0F46-86EE-26FD791EB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A0655-3B70-3949-9B9D-CE7F2089F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CEA85-7F30-314B-ABF1-96A7B1222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1AE944-8749-D245-94A9-65BC41A053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930" b="65000"/>
          <a:stretch/>
        </p:blipFill>
        <p:spPr>
          <a:xfrm>
            <a:off x="1563567" y="1748947"/>
            <a:ext cx="2757775" cy="10381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321C62A8-AE6D-D24A-9DD0-12FBD570FF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1086358"/>
                <a:ext cx="7726363" cy="6625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fr-CH" dirty="0"/>
                  <a:t>Contrôler le moment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/3</m:t>
                    </m:r>
                  </m:oMath>
                </a14:m>
                <a:r>
                  <a:rPr lang="fr-CH" dirty="0"/>
                  <a:t> par le </a:t>
                </a:r>
                <a:r>
                  <a:rPr lang="fr-CH" dirty="0" err="1"/>
                  <a:t>TdV</a:t>
                </a:r>
                <a:endParaRPr lang="fr-CH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321C62A8-AE6D-D24A-9DD0-12FBD570F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1086358"/>
                <a:ext cx="7726363" cy="662589"/>
              </a:xfrm>
              <a:blipFill>
                <a:blip r:embed="rId4"/>
                <a:stretch>
                  <a:fillRect t="-94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8779D9F0-CD7D-7A4A-9B32-C9137B389D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930" b="65000"/>
          <a:stretch/>
        </p:blipFill>
        <p:spPr>
          <a:xfrm>
            <a:off x="1563567" y="3214677"/>
            <a:ext cx="2757775" cy="103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0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243DDF-F41C-A542-98A8-FDCDEDB53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Exemple: Poutre simples avec charge concentrée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211A5-12BB-0F46-86EE-26FD791EB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A0655-3B70-3949-9B9D-CE7F2089F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CEA85-7F30-314B-ABF1-96A7B1222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1AE944-8749-D245-94A9-65BC41A053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930" b="65000"/>
          <a:stretch/>
        </p:blipFill>
        <p:spPr>
          <a:xfrm>
            <a:off x="1563567" y="1748947"/>
            <a:ext cx="2757775" cy="10381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321C62A8-AE6D-D24A-9DD0-12FBD570FF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1086358"/>
                <a:ext cx="7726363" cy="6625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fr-CH" dirty="0"/>
                  <a:t>Contrôler l’effort tranchant à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/3</m:t>
                    </m:r>
                  </m:oMath>
                </a14:m>
                <a:r>
                  <a:rPr lang="fr-CH" dirty="0"/>
                  <a:t> par le </a:t>
                </a:r>
                <a:r>
                  <a:rPr lang="fr-CH" dirty="0" err="1"/>
                  <a:t>TdV</a:t>
                </a:r>
                <a:endParaRPr lang="fr-CH" dirty="0"/>
              </a:p>
              <a:p>
                <a:pPr marL="0" indent="0">
                  <a:buNone/>
                </a:pPr>
                <a:endParaRPr lang="fr-CH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321C62A8-AE6D-D24A-9DD0-12FBD570F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1086358"/>
                <a:ext cx="7726363" cy="662589"/>
              </a:xfrm>
              <a:blipFill>
                <a:blip r:embed="rId4"/>
                <a:stretch>
                  <a:fillRect t="-94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A5CA5C1C-5629-004F-83D7-E0DB1CA54B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930" b="65000"/>
          <a:stretch/>
        </p:blipFill>
        <p:spPr>
          <a:xfrm>
            <a:off x="1563567" y="3214677"/>
            <a:ext cx="2757775" cy="103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45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E76E886-E9AB-354A-8332-86AF5141272F}"/>
              </a:ext>
            </a:extLst>
          </p:cNvPr>
          <p:cNvCxnSpPr>
            <a:cxnSpLocks/>
          </p:cNvCxnSpPr>
          <p:nvPr/>
        </p:nvCxnSpPr>
        <p:spPr>
          <a:xfrm>
            <a:off x="3792674" y="2127698"/>
            <a:ext cx="0" cy="267853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9CF3C81-977A-634E-8F91-33E08EA822EA}"/>
              </a:ext>
            </a:extLst>
          </p:cNvPr>
          <p:cNvCxnSpPr>
            <a:cxnSpLocks/>
          </p:cNvCxnSpPr>
          <p:nvPr/>
        </p:nvCxnSpPr>
        <p:spPr>
          <a:xfrm>
            <a:off x="2291886" y="2127698"/>
            <a:ext cx="0" cy="267853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BA2331D-B590-D548-B840-2ADAA69DA146}"/>
              </a:ext>
            </a:extLst>
          </p:cNvPr>
          <p:cNvCxnSpPr>
            <a:cxnSpLocks/>
          </p:cNvCxnSpPr>
          <p:nvPr/>
        </p:nvCxnSpPr>
        <p:spPr>
          <a:xfrm>
            <a:off x="3028113" y="2127698"/>
            <a:ext cx="0" cy="267853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FA45897-F33B-DE49-A573-B54E45484FF0}"/>
              </a:ext>
            </a:extLst>
          </p:cNvPr>
          <p:cNvCxnSpPr>
            <a:cxnSpLocks/>
          </p:cNvCxnSpPr>
          <p:nvPr/>
        </p:nvCxnSpPr>
        <p:spPr>
          <a:xfrm>
            <a:off x="4552113" y="2167920"/>
            <a:ext cx="0" cy="263831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3EC20D1-A2FD-414A-936F-02050C5EB9DF}"/>
              </a:ext>
            </a:extLst>
          </p:cNvPr>
          <p:cNvCxnSpPr>
            <a:cxnSpLocks/>
          </p:cNvCxnSpPr>
          <p:nvPr/>
        </p:nvCxnSpPr>
        <p:spPr>
          <a:xfrm>
            <a:off x="5304027" y="2127698"/>
            <a:ext cx="0" cy="267853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CB553E6-983B-3A47-A39B-05B3DA2D5CBB}"/>
              </a:ext>
            </a:extLst>
          </p:cNvPr>
          <p:cNvCxnSpPr>
            <a:cxnSpLocks/>
          </p:cNvCxnSpPr>
          <p:nvPr/>
        </p:nvCxnSpPr>
        <p:spPr>
          <a:xfrm>
            <a:off x="6061545" y="2127698"/>
            <a:ext cx="0" cy="267853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7E917-C5E8-F043-A8BA-8AD9CD7CF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C744F-E9A1-E64C-8E75-B8DB954A2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8E165-383A-C241-8A8C-57977CA25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4AEF94-3B89-3246-AB07-7ED67218C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Tracer les diagrammes MV de la poutre cantilever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7C8D48E-265E-8341-9CFC-10C081483F2F}"/>
              </a:ext>
            </a:extLst>
          </p:cNvPr>
          <p:cNvCxnSpPr>
            <a:cxnSpLocks/>
          </p:cNvCxnSpPr>
          <p:nvPr/>
        </p:nvCxnSpPr>
        <p:spPr>
          <a:xfrm>
            <a:off x="2288227" y="3579813"/>
            <a:ext cx="37733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202693F-864F-CC41-9451-B2A9D1476064}"/>
              </a:ext>
            </a:extLst>
          </p:cNvPr>
          <p:cNvCxnSpPr>
            <a:cxnSpLocks/>
          </p:cNvCxnSpPr>
          <p:nvPr/>
        </p:nvCxnSpPr>
        <p:spPr>
          <a:xfrm>
            <a:off x="2288227" y="4502907"/>
            <a:ext cx="37733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5876D4B-1704-CF46-8CE6-D25C160E252E}"/>
              </a:ext>
            </a:extLst>
          </p:cNvPr>
          <p:cNvSpPr txBox="1"/>
          <p:nvPr/>
        </p:nvSpPr>
        <p:spPr>
          <a:xfrm>
            <a:off x="1130035" y="3410536"/>
            <a:ext cx="353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13BDE5-7BA8-E14E-AD5B-BCC3B336C3E4}"/>
              </a:ext>
            </a:extLst>
          </p:cNvPr>
          <p:cNvSpPr txBox="1"/>
          <p:nvPr/>
        </p:nvSpPr>
        <p:spPr>
          <a:xfrm>
            <a:off x="1155131" y="4333630"/>
            <a:ext cx="303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V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10343EFC-4970-874E-A292-39A67DBE90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665"/>
          <a:stretch/>
        </p:blipFill>
        <p:spPr>
          <a:xfrm>
            <a:off x="2186644" y="1744133"/>
            <a:ext cx="4106216" cy="132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3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7E917-C5E8-F043-A8BA-8AD9CD7CF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C744F-E9A1-E64C-8E75-B8DB954A2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8E165-383A-C241-8A8C-57977CA25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4AEF94-3B89-3246-AB07-7ED67218C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Contrôler le moment en B et l’effort tranchant en F avec le </a:t>
            </a:r>
            <a:r>
              <a:rPr lang="fr-FR" dirty="0" err="1"/>
              <a:t>TdV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5876D4B-1704-CF46-8CE6-D25C160E252E}"/>
                  </a:ext>
                </a:extLst>
              </p:cNvPr>
              <p:cNvSpPr txBox="1"/>
              <p:nvPr/>
            </p:nvSpPr>
            <p:spPr>
              <a:xfrm>
                <a:off x="1130035" y="3410536"/>
                <a:ext cx="51106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sz="1600" b="1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fr-CH" sz="1600" b="1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fr-CH" sz="1600" b="1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𝒃</m:t>
                          </m:r>
                        </m:sub>
                      </m:sSub>
                    </m:oMath>
                  </m:oMathPara>
                </a14:m>
                <a:endParaRPr lang="fr-CH" sz="1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5876D4B-1704-CF46-8CE6-D25C160E2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035" y="3410536"/>
                <a:ext cx="511062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613BDE5-7BA8-E14E-AD5B-BCC3B336C3E4}"/>
                  </a:ext>
                </a:extLst>
              </p:cNvPr>
              <p:cNvSpPr txBox="1"/>
              <p:nvPr/>
            </p:nvSpPr>
            <p:spPr>
              <a:xfrm>
                <a:off x="1155131" y="4333630"/>
                <a:ext cx="5016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fr-FR" sz="1600" b="1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fr-FR" sz="1600" b="1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𝑭</m:t>
                          </m:r>
                        </m:sub>
                      </m:sSub>
                    </m:oMath>
                  </m:oMathPara>
                </a14:m>
                <a:endParaRPr lang="fr-CH" sz="1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613BDE5-7BA8-E14E-AD5B-BCC3B336C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131" y="4333630"/>
                <a:ext cx="501657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2" name="Picture 51">
            <a:extLst>
              <a:ext uri="{FF2B5EF4-FFF2-40B4-BE49-F238E27FC236}">
                <a16:creationId xmlns:a16="http://schemas.microsoft.com/office/drawing/2014/main" id="{10343EFC-4970-874E-A292-39A67DBE90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665"/>
          <a:stretch/>
        </p:blipFill>
        <p:spPr>
          <a:xfrm>
            <a:off x="2186644" y="1744133"/>
            <a:ext cx="4106216" cy="132849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4C7592B-00D6-AB40-B218-ADD3888B6D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13"/>
          <a:stretch/>
        </p:blipFill>
        <p:spPr>
          <a:xfrm>
            <a:off x="2186644" y="3115430"/>
            <a:ext cx="4106216" cy="9018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5DEE760-6CC2-B841-B48F-FED44806A8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13"/>
          <a:stretch/>
        </p:blipFill>
        <p:spPr>
          <a:xfrm>
            <a:off x="2186644" y="4030749"/>
            <a:ext cx="4106216" cy="90187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10221F4-3AAD-C247-9A18-6A5F413A2A70}"/>
              </a:ext>
            </a:extLst>
          </p:cNvPr>
          <p:cNvSpPr txBox="1"/>
          <p:nvPr/>
        </p:nvSpPr>
        <p:spPr>
          <a:xfrm>
            <a:off x="3663808" y="185438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>
                <a:latin typeface="Times New Roman" pitchFamily="18" charset="0"/>
                <a:cs typeface="Times New Roman" pitchFamily="18" charset="0"/>
              </a:rPr>
              <a:t>B</a:t>
            </a:r>
            <a:endParaRPr lang="fr-CH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F64C1A-4E81-974B-A877-A03D983D451E}"/>
              </a:ext>
            </a:extLst>
          </p:cNvPr>
          <p:cNvSpPr txBox="1"/>
          <p:nvPr/>
        </p:nvSpPr>
        <p:spPr>
          <a:xfrm>
            <a:off x="4012722" y="1868507"/>
            <a:ext cx="2904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>
                <a:latin typeface="Times New Roman" pitchFamily="18" charset="0"/>
                <a:cs typeface="Times New Roman" pitchFamily="18" charset="0"/>
              </a:rPr>
              <a:t>F</a:t>
            </a:r>
            <a:endParaRPr lang="fr-CH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1690E7D-A4E4-0546-8E14-DD99F85DBAAA}"/>
              </a:ext>
            </a:extLst>
          </p:cNvPr>
          <p:cNvCxnSpPr>
            <a:cxnSpLocks/>
          </p:cNvCxnSpPr>
          <p:nvPr/>
        </p:nvCxnSpPr>
        <p:spPr>
          <a:xfrm>
            <a:off x="4150459" y="2108629"/>
            <a:ext cx="0" cy="107589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05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BD633F-F9B2-0046-BBF7-5F6EA7D50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Références des illustrations par ordre d’apparition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7C6D8E-9B72-8045-B550-8A45691CE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Références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F28C-7425-7945-9999-B9AA6B53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4DE77-CC75-FA47-A6C0-9EF9069EE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3EE2D-49CF-D34E-908A-EF5C6CEB1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E6CFE1-5773-0241-BE56-15D4C4CBEE1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4875" y="1534733"/>
            <a:ext cx="7726363" cy="3370007"/>
          </a:xfrm>
        </p:spPr>
        <p:txBody>
          <a:bodyPr>
            <a:normAutofit/>
          </a:bodyPr>
          <a:lstStyle/>
          <a:p>
            <a:r>
              <a:rPr lang="fr-FR" dirty="0"/>
              <a:t>[1] </a:t>
            </a:r>
            <a:r>
              <a:rPr lang="en-GB" dirty="0">
                <a:hlinkClick r:id="rId3"/>
              </a:rPr>
              <a:t>Rainbow Bridge</a:t>
            </a:r>
            <a:r>
              <a:rPr lang="en-GB" dirty="0"/>
              <a:t> © Ad Meskens, </a:t>
            </a:r>
            <a:r>
              <a:rPr lang="en-GB" dirty="0">
                <a:hlinkClick r:id="rId4"/>
              </a:rPr>
              <a:t>CC BY-SA 3.0</a:t>
            </a:r>
            <a:endParaRPr lang="en-GB" dirty="0"/>
          </a:p>
          <a:p>
            <a:r>
              <a:rPr lang="en-GB" dirty="0"/>
              <a:t>[2] </a:t>
            </a:r>
            <a:r>
              <a:rPr lang="en-GB" dirty="0" err="1"/>
              <a:t>Icone</a:t>
            </a:r>
            <a:r>
              <a:rPr lang="en-GB" dirty="0"/>
              <a:t> </a:t>
            </a:r>
            <a:r>
              <a:rPr lang="en-GB" dirty="0" err="1"/>
              <a:t>exercices</a:t>
            </a:r>
            <a:r>
              <a:rPr lang="en-GB" dirty="0"/>
              <a:t>: </a:t>
            </a:r>
            <a:r>
              <a:rPr lang="en-GB" dirty="0">
                <a:hlinkClick r:id="rId5"/>
              </a:rPr>
              <a:t>Figure</a:t>
            </a:r>
            <a:r>
              <a:rPr lang="en-GB" dirty="0"/>
              <a:t> © Dukesy68, </a:t>
            </a:r>
            <a:r>
              <a:rPr lang="en-GB" dirty="0">
                <a:hlinkClick r:id="rId6"/>
              </a:rPr>
              <a:t>CC BY-SA 4.0</a:t>
            </a:r>
            <a:r>
              <a:rPr lang="en-GB" dirty="0"/>
              <a:t> ; </a:t>
            </a:r>
            <a:r>
              <a:rPr lang="en-GB" dirty="0">
                <a:hlinkClick r:id="rId7"/>
              </a:rPr>
              <a:t>Pont du Golden Gate</a:t>
            </a:r>
            <a:r>
              <a:rPr lang="en-GB" dirty="0"/>
              <a:t>, </a:t>
            </a:r>
            <a:r>
              <a:rPr lang="en-GB" dirty="0">
                <a:hlinkClick r:id="rId8"/>
              </a:rPr>
              <a:t>CC0 1.0</a:t>
            </a:r>
            <a:endParaRPr lang="en-GB" dirty="0"/>
          </a:p>
          <a:p>
            <a:r>
              <a:rPr lang="en-GB" dirty="0"/>
              <a:t>[3] </a:t>
            </a:r>
            <a:r>
              <a:rPr lang="en-GB" dirty="0" err="1"/>
              <a:t>Poutre</a:t>
            </a:r>
            <a:r>
              <a:rPr lang="en-GB" dirty="0"/>
              <a:t> dans </a:t>
            </a:r>
            <a:r>
              <a:rPr lang="en-GB" dirty="0" err="1"/>
              <a:t>l’espace</a:t>
            </a:r>
            <a:r>
              <a:rPr lang="en-GB" dirty="0"/>
              <a:t>, </a:t>
            </a:r>
            <a:r>
              <a:rPr lang="fr-FR" dirty="0"/>
              <a:t>ex. 8.10.1 (i), Structure composée en treillis</a:t>
            </a:r>
            <a:r>
              <a:rPr lang="en-GB" dirty="0"/>
              <a:t>: Frey, François. </a:t>
            </a:r>
            <a:r>
              <a:rPr lang="en-GB" dirty="0" err="1"/>
              <a:t>Statique</a:t>
            </a:r>
            <a:r>
              <a:rPr lang="en-GB" dirty="0"/>
              <a:t> </a:t>
            </a:r>
            <a:r>
              <a:rPr lang="en-GB" dirty="0" err="1"/>
              <a:t>appliquée</a:t>
            </a:r>
            <a:r>
              <a:rPr lang="en-GB" dirty="0"/>
              <a:t> (TGC volume 1) – Analyse des structures et milieux </a:t>
            </a:r>
            <a:r>
              <a:rPr lang="en-GB" dirty="0" err="1"/>
              <a:t>continus</a:t>
            </a:r>
            <a:r>
              <a:rPr lang="en-GB" dirty="0"/>
              <a:t>. EPFL Press, 2005.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14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6673FF-52BF-8645-B961-AD604FD5E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The presentations are published under license CC BY-NC 4.0</a:t>
            </a:r>
          </a:p>
          <a:p>
            <a:endParaRPr lang="fr-CH" sz="1600" dirty="0"/>
          </a:p>
          <a:p>
            <a:r>
              <a:rPr lang="fr-CH" sz="1600" dirty="0"/>
              <a:t>If </a:t>
            </a:r>
            <a:r>
              <a:rPr lang="fr-CH" sz="1600" dirty="0" err="1"/>
              <a:t>reusing</a:t>
            </a:r>
            <a:r>
              <a:rPr lang="fr-CH" sz="1600" dirty="0"/>
              <a:t> the </a:t>
            </a:r>
            <a:r>
              <a:rPr lang="fr-CH" sz="1600" dirty="0" err="1"/>
              <a:t>entire</a:t>
            </a:r>
            <a:r>
              <a:rPr lang="fr-CH" sz="1600" dirty="0"/>
              <a:t> </a:t>
            </a:r>
            <a:r>
              <a:rPr lang="fr-CH" sz="1600" dirty="0" err="1"/>
              <a:t>presentation</a:t>
            </a:r>
            <a:r>
              <a:rPr lang="fr-CH" sz="1600" dirty="0"/>
              <a:t> or parts of </a:t>
            </a:r>
            <a:r>
              <a:rPr lang="fr-CH" sz="1600" dirty="0" err="1"/>
              <a:t>it</a:t>
            </a:r>
            <a:r>
              <a:rPr lang="fr-CH" sz="1600" dirty="0"/>
              <a:t>, </a:t>
            </a:r>
            <a:r>
              <a:rPr lang="fr-CH" sz="1600" dirty="0" err="1"/>
              <a:t>please</a:t>
            </a:r>
            <a:r>
              <a:rPr lang="fr-CH" sz="1600" dirty="0"/>
              <a:t> cite as «Beyer K, Statique I, Lecture notes, School of Architecture, Civil and </a:t>
            </a:r>
            <a:r>
              <a:rPr lang="fr-CH" sz="1600" dirty="0" err="1"/>
              <a:t>Environmental</a:t>
            </a:r>
            <a:r>
              <a:rPr lang="fr-CH" sz="1600" dirty="0"/>
              <a:t> Engineering, Ecole Polytechnique Fédérale de Lausanne, </a:t>
            </a:r>
            <a:r>
              <a:rPr lang="fr-CH" sz="1600" dirty="0" err="1"/>
              <a:t>Switzerland</a:t>
            </a:r>
            <a:r>
              <a:rPr lang="fr-CH" sz="1600" dirty="0"/>
              <a:t>, 2024.»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D0792B-1465-ED4A-850D-A341F8CC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License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139EA-7BF6-8742-85BF-C895E012E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9BC6C-56D3-9A47-8C3B-CFB76B58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44963-1493-764E-924C-4861F1581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837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03754B-1363-484F-A211-35657F83E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dirty="0"/>
              <a:t>A la fin de ce cours, vous saurez:</a:t>
            </a:r>
          </a:p>
          <a:p>
            <a:r>
              <a:rPr lang="fr-FR" dirty="0"/>
              <a:t>Comment calculer les efforts dans une poutre en </a:t>
            </a:r>
            <a:r>
              <a:rPr lang="fr-FR" dirty="0" err="1"/>
              <a:t>éspace</a:t>
            </a:r>
            <a:endParaRPr lang="fr-FR" dirty="0"/>
          </a:p>
          <a:p>
            <a:r>
              <a:rPr lang="fr-FR" dirty="0"/>
              <a:t>Comment contrôler les efforts intérieurs avec le </a:t>
            </a:r>
            <a:r>
              <a:rPr lang="fr-FR" dirty="0" err="1"/>
              <a:t>TdV</a:t>
            </a:r>
            <a:r>
              <a:rPr lang="fr-FR" dirty="0"/>
              <a:t>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96F36D-9492-B24F-B4FF-33D3672B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A93EF-1C29-F243-9919-1CD843D91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DED0B-DFC4-1944-B5C6-B6713B0E0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78183-4191-4F43-88F8-E9941F2A4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330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9CF830-C079-944B-AE65-BF0A9036A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954048"/>
            <a:ext cx="7726363" cy="33867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solidFill>
                  <a:srgbClr val="FF0000"/>
                </a:solidFill>
              </a:rPr>
              <a:t>0.</a:t>
            </a:r>
            <a:r>
              <a:rPr lang="fr-FR" dirty="0"/>
              <a:t>   Finir le cours 10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Efforts intérieurs d’une poutre dans l’espace</a:t>
            </a:r>
            <a:endParaRPr lang="fr-CH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Théorème des déplacements virtuels</a:t>
            </a:r>
          </a:p>
          <a:p>
            <a:pPr lvl="1"/>
            <a:r>
              <a:rPr lang="fr-FR" dirty="0"/>
              <a:t> contrôle des efforts intérieurs par le </a:t>
            </a:r>
            <a:r>
              <a:rPr lang="fr-FR" dirty="0" err="1"/>
              <a:t>Tdv</a:t>
            </a:r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D05402-83E7-5F4B-AAB5-3798100F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Contenu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67D06-011B-2247-819C-3A24D3077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5EAD4-3C47-1F4F-A455-E27DC20DC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C5A1E-2541-7242-AC2C-00BB147D1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458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E29EA8-2BBA-CE44-8C38-943B72C7D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Exemple 4: Dessiner l’allure des diagrammes MV et de la déformée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FF0BA-18BC-F74B-854F-370D77FCB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E6CF2-E09A-ED4B-BC32-1D0531964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EBBA7-04AE-384F-A254-D528556CC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7BFA9521-FC23-7E42-8FE6-47248E1861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40" b="59166"/>
          <a:stretch/>
        </p:blipFill>
        <p:spPr>
          <a:xfrm>
            <a:off x="1441919" y="1289209"/>
            <a:ext cx="1876342" cy="1682471"/>
          </a:xfr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FF36C811-683C-C64E-949F-A856F3665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9156" r="-3691" b="12376"/>
          <a:stretch/>
        </p:blipFill>
        <p:spPr>
          <a:xfrm>
            <a:off x="1380973" y="3010610"/>
            <a:ext cx="6712175" cy="1894130"/>
          </a:xfrm>
          <a:prstGeom prst="rect">
            <a:avLst/>
          </a:prstGeom>
        </p:spPr>
      </p:pic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468E3A9E-56BD-1242-8CB7-4B39A84F44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" t="86705" r="-4381" b="89"/>
          <a:stretch/>
        </p:blipFill>
        <p:spPr>
          <a:xfrm>
            <a:off x="1441919" y="4579708"/>
            <a:ext cx="6710297" cy="65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43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029B746-AB7F-6349-B612-1616A5CD11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326" b="57790"/>
          <a:stretch/>
        </p:blipFill>
        <p:spPr>
          <a:xfrm>
            <a:off x="1380973" y="1289209"/>
            <a:ext cx="1888353" cy="168247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BE29EA8-2BBA-CE44-8C38-943B72C7D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Exemple 5: Dessiner l’allure des diagrammes MV et de la déformée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FF0BA-18BC-F74B-854F-370D77FCB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E6CF2-E09A-ED4B-BC32-1D0531964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EBBA7-04AE-384F-A254-D528556CC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FF36C811-683C-C64E-949F-A856F3665A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9156" r="-3691" b="12376"/>
          <a:stretch/>
        </p:blipFill>
        <p:spPr>
          <a:xfrm>
            <a:off x="1380973" y="3010610"/>
            <a:ext cx="6712175" cy="1894130"/>
          </a:xfrm>
          <a:prstGeom prst="rect">
            <a:avLst/>
          </a:prstGeom>
        </p:spPr>
      </p:pic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468E3A9E-56BD-1242-8CB7-4B39A84F44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" t="86705" r="-4381" b="89"/>
          <a:stretch/>
        </p:blipFill>
        <p:spPr>
          <a:xfrm>
            <a:off x="1441919" y="4579708"/>
            <a:ext cx="6710297" cy="65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4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C28A8F-0C6F-A24D-9727-095D56A68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Efforts intérieurs d’une poutre dans l’espace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432F8-3C0E-A749-B256-CD94AEEFB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858B4-BCB6-F644-BBE5-D0668FB02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96752-0CFB-6343-8590-911FD0980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</a:t>
            </a:fld>
            <a:endParaRPr lang="fr-FR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5D97889-38EB-CE49-8D02-160F4624F7E0}"/>
              </a:ext>
            </a:extLst>
          </p:cNvPr>
          <p:cNvGrpSpPr/>
          <p:nvPr/>
        </p:nvGrpSpPr>
        <p:grpSpPr>
          <a:xfrm>
            <a:off x="2367803" y="2592614"/>
            <a:ext cx="4376778" cy="2349092"/>
            <a:chOff x="1102265" y="3126545"/>
            <a:chExt cx="6466734" cy="3470807"/>
          </a:xfrm>
        </p:grpSpPr>
        <p:pic>
          <p:nvPicPr>
            <p:cNvPr id="7" name="Content Placeholder 6">
              <a:extLst>
                <a:ext uri="{FF2B5EF4-FFF2-40B4-BE49-F238E27FC236}">
                  <a16:creationId xmlns:a16="http://schemas.microsoft.com/office/drawing/2014/main" id="{935137DC-E7E2-7E41-A7D1-BEF5FEC818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EFEFC"/>
                </a:clrFrom>
                <a:clrTo>
                  <a:srgbClr val="FEFE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08" r="56719" b="27464"/>
            <a:stretch/>
          </p:blipFill>
          <p:spPr>
            <a:xfrm>
              <a:off x="1102265" y="3886987"/>
              <a:ext cx="5732426" cy="2710365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94FF0EF-8677-2D49-8B35-76EBF258D1C4}"/>
                </a:ext>
              </a:extLst>
            </p:cNvPr>
            <p:cNvCxnSpPr>
              <a:cxnSpLocks/>
            </p:cNvCxnSpPr>
            <p:nvPr/>
          </p:nvCxnSpPr>
          <p:spPr>
            <a:xfrm>
              <a:off x="6764023" y="5594019"/>
              <a:ext cx="80497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627DB0-F31A-4842-B2F0-EC5443AB46FD}"/>
                </a:ext>
              </a:extLst>
            </p:cNvPr>
            <p:cNvSpPr txBox="1"/>
            <p:nvPr/>
          </p:nvSpPr>
          <p:spPr>
            <a:xfrm>
              <a:off x="7042617" y="5219637"/>
              <a:ext cx="341760" cy="363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000" b="1" i="1" dirty="0">
                  <a:latin typeface="Times New Roman" pitchFamily="18" charset="0"/>
                  <a:cs typeface="Times New Roman" pitchFamily="18" charset="0"/>
                </a:rPr>
                <a:t>T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FA1BE3C-241E-DF44-8A97-F0127A91B855}"/>
                </a:ext>
              </a:extLst>
            </p:cNvPr>
            <p:cNvCxnSpPr>
              <a:cxnSpLocks/>
            </p:cNvCxnSpPr>
            <p:nvPr/>
          </p:nvCxnSpPr>
          <p:spPr>
            <a:xfrm rot="-5400000">
              <a:off x="5098205" y="3450581"/>
              <a:ext cx="64807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902A397-366A-5046-B66C-85EA9A978E6E}"/>
                </a:ext>
              </a:extLst>
            </p:cNvPr>
            <p:cNvSpPr txBox="1"/>
            <p:nvPr/>
          </p:nvSpPr>
          <p:spPr>
            <a:xfrm>
              <a:off x="5472288" y="3257312"/>
              <a:ext cx="657517" cy="363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000" b="1" i="1" dirty="0" err="1">
                  <a:latin typeface="Times New Roman" pitchFamily="18" charset="0"/>
                  <a:cs typeface="Times New Roman" pitchFamily="18" charset="0"/>
                </a:rPr>
                <a:t>M</a:t>
              </a:r>
              <a:r>
                <a:rPr lang="fr-CH" sz="1000" b="1" i="1" baseline="-25000" dirty="0" err="1">
                  <a:latin typeface="Times New Roman" pitchFamily="18" charset="0"/>
                  <a:cs typeface="Times New Roman" pitchFamily="18" charset="0"/>
                </a:rPr>
                <a:t>y</a:t>
              </a:r>
              <a:endParaRPr lang="fr-CH" sz="1000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6001CBDC-0589-DE45-93A2-EB2A2776EF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875864"/>
                <a:ext cx="7726363" cy="162530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fr-FR" dirty="0"/>
                  <a:t>		Effort normal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fr-F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fr-FR" dirty="0"/>
                  <a:t>		Efforts tranchants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fr-F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fr-FR" dirty="0"/>
                  <a:t>		Moment de torsion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fr-F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fr-FR" dirty="0"/>
                  <a:t>	Moments de flexion (ou </a:t>
                </a:r>
                <a:r>
                  <a:rPr lang="fr-FR" dirty="0" err="1"/>
                  <a:t>fléchissants</a:t>
                </a:r>
                <a:r>
                  <a:rPr lang="fr-FR" dirty="0"/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6001CBDC-0589-DE45-93A2-EB2A2776EF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875864"/>
                <a:ext cx="7726363" cy="1625303"/>
              </a:xfrm>
              <a:blipFill>
                <a:blip r:embed="rId4"/>
                <a:stretch>
                  <a:fillRect t="-46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F25B81-3B89-1940-93A6-812083728804}"/>
              </a:ext>
            </a:extLst>
          </p:cNvPr>
          <p:cNvCxnSpPr>
            <a:cxnSpLocks/>
          </p:cNvCxnSpPr>
          <p:nvPr/>
        </p:nvCxnSpPr>
        <p:spPr>
          <a:xfrm>
            <a:off x="6088706" y="4261955"/>
            <a:ext cx="54481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36C2D25-A44A-CF44-B696-988BCA24BA3F}"/>
              </a:ext>
            </a:extLst>
          </p:cNvPr>
          <p:cNvCxnSpPr>
            <a:cxnSpLocks/>
          </p:cNvCxnSpPr>
          <p:nvPr/>
        </p:nvCxnSpPr>
        <p:spPr>
          <a:xfrm rot="16200000">
            <a:off x="5072312" y="2919886"/>
            <a:ext cx="438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BEEC6B-3C4B-D94A-A827-B6C14E3592CA}"/>
              </a:ext>
            </a:extLst>
          </p:cNvPr>
          <p:cNvCxnSpPr>
            <a:cxnSpLocks/>
          </p:cNvCxnSpPr>
          <p:nvPr/>
        </p:nvCxnSpPr>
        <p:spPr>
          <a:xfrm flipH="1">
            <a:off x="4118044" y="4643336"/>
            <a:ext cx="402075" cy="20752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BF7667-7A31-6346-8BBF-12C48FA5EFD6}"/>
              </a:ext>
            </a:extLst>
          </p:cNvPr>
          <p:cNvCxnSpPr>
            <a:cxnSpLocks/>
          </p:cNvCxnSpPr>
          <p:nvPr/>
        </p:nvCxnSpPr>
        <p:spPr>
          <a:xfrm flipH="1">
            <a:off x="4201377" y="4597941"/>
            <a:ext cx="402075" cy="20752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EB7E7B0-84C8-2F40-8B0D-F6DA9C2B4E08}"/>
              </a:ext>
            </a:extLst>
          </p:cNvPr>
          <p:cNvSpPr txBox="1"/>
          <p:nvPr/>
        </p:nvSpPr>
        <p:spPr>
          <a:xfrm>
            <a:off x="3957397" y="4461700"/>
            <a:ext cx="445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b="1" i="1" dirty="0" err="1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fr-CH" sz="1000" b="1" i="1" baseline="-25000" dirty="0" err="1">
                <a:latin typeface="Times New Roman" pitchFamily="18" charset="0"/>
                <a:cs typeface="Times New Roman" pitchFamily="18" charset="0"/>
              </a:rPr>
              <a:t>z</a:t>
            </a:r>
            <a:endParaRPr lang="fr-CH" sz="1000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D03859-E073-864E-A666-2A5C4FEE35BD}"/>
              </a:ext>
            </a:extLst>
          </p:cNvPr>
          <p:cNvSpPr txBox="1"/>
          <p:nvPr/>
        </p:nvSpPr>
        <p:spPr>
          <a:xfrm>
            <a:off x="4498718" y="4251307"/>
            <a:ext cx="304381" cy="246221"/>
          </a:xfrm>
          <a:prstGeom prst="rect">
            <a:avLst/>
          </a:prstGeom>
          <a:solidFill>
            <a:srgbClr val="FFFFFF">
              <a:alpha val="76078"/>
            </a:srgbClr>
          </a:solidFill>
        </p:spPr>
        <p:txBody>
          <a:bodyPr wrap="square" rtlCol="0">
            <a:spAutoFit/>
          </a:bodyPr>
          <a:lstStyle/>
          <a:p>
            <a:r>
              <a:rPr lang="fr-CH" sz="1000" b="1" i="1" dirty="0" err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fr-CH" sz="1000" b="1" i="1" baseline="-25000" dirty="0" err="1">
                <a:latin typeface="Times New Roman" pitchFamily="18" charset="0"/>
                <a:cs typeface="Times New Roman" pitchFamily="18" charset="0"/>
              </a:rPr>
              <a:t>z</a:t>
            </a:r>
            <a:endParaRPr lang="fr-CH" sz="1000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30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5DD907-D57D-F14B-A8BD-4248A563E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AD122-D3A3-8B47-8F2B-DA4E83628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BED41-89D8-0F47-8FDC-33A5AE0FA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94700-B4E8-E942-940B-5130476DC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</a:t>
            </a:fld>
            <a:endParaRPr lang="fr-FR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B99EAD-1FC8-C544-9738-96C55446E014}"/>
              </a:ext>
            </a:extLst>
          </p:cNvPr>
          <p:cNvGrpSpPr/>
          <p:nvPr/>
        </p:nvGrpSpPr>
        <p:grpSpPr>
          <a:xfrm>
            <a:off x="904875" y="733250"/>
            <a:ext cx="3103021" cy="4209462"/>
            <a:chOff x="1615432" y="803006"/>
            <a:chExt cx="3103021" cy="420946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03CE7EB-30A8-4940-9215-F6C7AD9FA2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722" b="6346"/>
            <a:stretch/>
          </p:blipFill>
          <p:spPr>
            <a:xfrm>
              <a:off x="1615432" y="987166"/>
              <a:ext cx="3103021" cy="402530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5458F37-B740-D347-88A7-39676C652ECD}"/>
                </a:ext>
              </a:extLst>
            </p:cNvPr>
            <p:cNvSpPr txBox="1"/>
            <p:nvPr/>
          </p:nvSpPr>
          <p:spPr>
            <a:xfrm>
              <a:off x="3242508" y="803006"/>
              <a:ext cx="670078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2L</a:t>
              </a:r>
              <a:endParaRPr lang="fr-CH" sz="105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5007CC-5055-064B-9CB2-10AD062C2E18}"/>
                </a:ext>
              </a:extLst>
            </p:cNvPr>
            <p:cNvSpPr txBox="1"/>
            <p:nvPr/>
          </p:nvSpPr>
          <p:spPr>
            <a:xfrm>
              <a:off x="4035267" y="1638751"/>
              <a:ext cx="239252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/>
                <a:t>L</a:t>
              </a:r>
              <a:endParaRPr lang="fr-CH" sz="1050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FC37834-FC74-AA46-A81A-BCD31F960B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79" b="6346"/>
          <a:stretch/>
        </p:blipFill>
        <p:spPr>
          <a:xfrm>
            <a:off x="5136106" y="987166"/>
            <a:ext cx="2453255" cy="402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5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959C00-FE0A-5641-9FF8-73F8552C17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1064409"/>
                <a:ext cx="7726363" cy="4079091"/>
              </a:xfrm>
            </p:spPr>
            <p:txBody>
              <a:bodyPr>
                <a:normAutofit/>
              </a:bodyPr>
              <a:lstStyle/>
              <a:p>
                <a:pPr lvl="1"/>
                <a:endParaRPr lang="fr-CH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fr-CH" dirty="0">
                  <a:sym typeface="Wingdings" pitchFamily="2" charset="2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CH" dirty="0">
                    <a:sym typeface="Wingdings" pitchFamily="2" charset="2"/>
                  </a:rPr>
                  <a:t>Introduire la coupure simple qui extériorise la force qu’on veut calculer (force de réaction, force de liaison ou effort intérieur)</a:t>
                </a:r>
              </a:p>
              <a:p>
                <a:pPr lvl="1"/>
                <a:r>
                  <a:rPr lang="fr-CH" dirty="0">
                    <a:sym typeface="Wingdings" pitchFamily="2" charset="2"/>
                  </a:rPr>
                  <a:t>Si la structure est isostatique, on obtient un mécanisme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CH" dirty="0">
                    <a:sym typeface="Wingdings" pitchFamily="2" charset="2"/>
                  </a:rPr>
                  <a:t>Trouver un champs de déplacement qui </a:t>
                </a:r>
                <a:r>
                  <a:rPr lang="fr-CH" b="1" dirty="0">
                    <a:sym typeface="Wingdings" pitchFamily="2" charset="2"/>
                  </a:rPr>
                  <a:t>respecte toutes les autres liaisons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CH" dirty="0">
                    <a:sym typeface="Wingdings" pitchFamily="2" charset="2"/>
                  </a:rPr>
                  <a:t>Calculer cette force par le théorème des </a:t>
                </a:r>
                <a:r>
                  <a:rPr lang="fr-CH" dirty="0" err="1">
                    <a:sym typeface="Wingdings" pitchFamily="2" charset="2"/>
                  </a:rPr>
                  <a:t>dépl</a:t>
                </a:r>
                <a:r>
                  <a:rPr lang="fr-CH" dirty="0">
                    <a:sym typeface="Wingdings" pitchFamily="2" charset="2"/>
                  </a:rPr>
                  <a:t>. virtuels </a:t>
                </a:r>
                <a14:m>
                  <m:oMath xmlns:m="http://schemas.openxmlformats.org/officeDocument/2006/math">
                    <m:r>
                      <a:rPr lang="fr-CH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𝛿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𝑊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=0</m:t>
                    </m:r>
                  </m:oMath>
                </a14:m>
                <a:endParaRPr lang="fr-CH" dirty="0">
                  <a:sym typeface="Wingdings" pitchFamily="2" charset="2"/>
                </a:endParaRPr>
              </a:p>
              <a:p>
                <a:pPr marL="342900" lvl="1" indent="0">
                  <a:buNone/>
                </a:pPr>
                <a:endParaRPr lang="fr-CH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fr-CH" b="1" dirty="0"/>
              </a:p>
              <a:p>
                <a:pPr marL="0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959C00-FE0A-5641-9FF8-73F8552C17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1064409"/>
                <a:ext cx="7726363" cy="4079091"/>
              </a:xfrm>
              <a:blipFill>
                <a:blip r:embed="rId3"/>
                <a:stretch>
                  <a:fillRect r="-11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5E28681-569C-9644-9D3C-F7BF29229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Révision du Théorème des </a:t>
            </a:r>
            <a:r>
              <a:rPr lang="fr-FR" dirty="0" err="1"/>
              <a:t>dépl</a:t>
            </a:r>
            <a:r>
              <a:rPr lang="fr-FR" dirty="0"/>
              <a:t>. virtuels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CD5AB-62B4-CF4E-9CA2-52EDE22AB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AB566-4CD9-4C4D-B4CE-26D75F850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73C25-AFED-2040-96F2-3DB7E3F38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8183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A89A5A-B10E-6042-86CD-85242C732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3563491"/>
            <a:ext cx="7726363" cy="1504913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Coupure simple et naissance d’un effort intérieur:</a:t>
            </a:r>
          </a:p>
          <a:p>
            <a:pPr marL="685800" lvl="1" indent="-342900">
              <a:buFont typeface="+mj-lt"/>
              <a:buAutoNum type="arabicPeriod"/>
            </a:pPr>
            <a:r>
              <a:rPr lang="fr-FR" dirty="0"/>
              <a:t>Introduire un degré de liberté en supprimant la liaison associée à ce degré</a:t>
            </a:r>
          </a:p>
          <a:p>
            <a:pPr marL="685800" lvl="1" indent="-342900">
              <a:buFont typeface="+mj-lt"/>
              <a:buAutoNum type="arabicPeriod"/>
            </a:pPr>
            <a:r>
              <a:rPr lang="fr-FR" dirty="0"/>
              <a:t>Extérioriser cet effort intérieur</a:t>
            </a:r>
          </a:p>
          <a:p>
            <a:pPr marL="685800" lvl="1" indent="-342900">
              <a:buFont typeface="+mj-lt"/>
              <a:buAutoNum type="arabicPeriod"/>
            </a:pPr>
            <a:r>
              <a:rPr lang="fr-FR" dirty="0"/>
              <a:t>Un effort intérieur apparait sur </a:t>
            </a:r>
            <a:r>
              <a:rPr lang="fr-FR" b="1" dirty="0"/>
              <a:t>chaque face </a:t>
            </a:r>
            <a:r>
              <a:rPr lang="fr-FR" dirty="0"/>
              <a:t>de la coupure (soit une </a:t>
            </a:r>
            <a:r>
              <a:rPr lang="fr-FR" b="1" dirty="0"/>
              <a:t>paire </a:t>
            </a:r>
            <a:r>
              <a:rPr lang="fr-FR" dirty="0"/>
              <a:t>d’efforts par coupure)</a:t>
            </a:r>
            <a:endParaRPr lang="fr-FR" b="1" dirty="0"/>
          </a:p>
          <a:p>
            <a:pPr lvl="1"/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0904F4-5289-7345-956B-E0BC5202E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Coupure simple d’une poutre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3404B-5CCE-4E40-82BF-C988F2FB7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AEC2D-85EB-CF40-A912-1C6B8ACF3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97694-E44A-D642-AF61-A30765B4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6AF98A-A99C-4A4F-B0F1-95254B072C90}"/>
              </a:ext>
            </a:extLst>
          </p:cNvPr>
          <p:cNvSpPr txBox="1"/>
          <p:nvPr/>
        </p:nvSpPr>
        <p:spPr>
          <a:xfrm>
            <a:off x="1155222" y="811355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400" i="1" dirty="0">
                <a:latin typeface="Arial" panose="020B0604020202020204" pitchFamily="34" charset="0"/>
                <a:cs typeface="Arial" panose="020B0604020202020204" pitchFamily="34" charset="0"/>
              </a:rPr>
              <a:t>Coupure</a:t>
            </a:r>
            <a:r>
              <a:rPr lang="fr-CH" sz="1100" i="1" dirty="0">
                <a:latin typeface="Arial" pitchFamily="34" charset="0"/>
                <a:cs typeface="Arial" pitchFamily="34" charset="0"/>
              </a:rPr>
              <a:t> </a:t>
            </a:r>
            <a:r>
              <a:rPr lang="fr-CH" sz="1400" i="1" dirty="0">
                <a:latin typeface="Arial" panose="020B0604020202020204" pitchFamily="34" charset="0"/>
                <a:cs typeface="Arial" panose="020B0604020202020204" pitchFamily="34" charset="0"/>
              </a:rPr>
              <a:t>relative à l’axe suivant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91A884-A8F4-B145-B7BB-E042865E076F}"/>
              </a:ext>
            </a:extLst>
          </p:cNvPr>
          <p:cNvSpPr txBox="1"/>
          <p:nvPr/>
        </p:nvSpPr>
        <p:spPr>
          <a:xfrm>
            <a:off x="1148153" y="2121863"/>
            <a:ext cx="2508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i="1" dirty="0">
                <a:latin typeface="Arial" panose="020B0604020202020204" pitchFamily="34" charset="0"/>
                <a:cs typeface="Arial" panose="020B0604020202020204" pitchFamily="34" charset="0"/>
              </a:rPr>
              <a:t>Coupure pour faire apparaitre l’effort tranchant V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BD2310-3F17-DE43-A4A9-F7A5D2FCDB43}"/>
              </a:ext>
            </a:extLst>
          </p:cNvPr>
          <p:cNvSpPr txBox="1"/>
          <p:nvPr/>
        </p:nvSpPr>
        <p:spPr>
          <a:xfrm>
            <a:off x="1151636" y="2820792"/>
            <a:ext cx="2508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i="1" dirty="0">
                <a:latin typeface="Arial" panose="020B0604020202020204" pitchFamily="34" charset="0"/>
                <a:cs typeface="Arial" panose="020B0604020202020204" pitchFamily="34" charset="0"/>
              </a:rPr>
              <a:t>Coupure pour faire apparaitre l’effort normal 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BE9BAAB-C950-C346-AA6C-BF13B27757D3}"/>
              </a:ext>
            </a:extLst>
          </p:cNvPr>
          <p:cNvGrpSpPr/>
          <p:nvPr/>
        </p:nvGrpSpPr>
        <p:grpSpPr>
          <a:xfrm>
            <a:off x="4201025" y="751456"/>
            <a:ext cx="1512168" cy="457200"/>
            <a:chOff x="3131840" y="1628800"/>
            <a:chExt cx="1512168" cy="4572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A59A97D-3A6C-604B-BFF3-AD78D500CD01}"/>
                </a:ext>
              </a:extLst>
            </p:cNvPr>
            <p:cNvSpPr/>
            <p:nvPr/>
          </p:nvSpPr>
          <p:spPr>
            <a:xfrm>
              <a:off x="3131840" y="1821964"/>
              <a:ext cx="1512168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67B933B-1035-B040-828E-348B81DFD5E4}"/>
                </a:ext>
              </a:extLst>
            </p:cNvPr>
            <p:cNvCxnSpPr/>
            <p:nvPr/>
          </p:nvCxnSpPr>
          <p:spPr>
            <a:xfrm>
              <a:off x="3887924" y="1628800"/>
              <a:ext cx="0" cy="457200"/>
            </a:xfrm>
            <a:prstGeom prst="line">
              <a:avLst/>
            </a:prstGeom>
            <a:ln w="254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E63CB55-17A3-2D47-8B88-CB167A9B610C}"/>
              </a:ext>
            </a:extLst>
          </p:cNvPr>
          <p:cNvGrpSpPr/>
          <p:nvPr/>
        </p:nvGrpSpPr>
        <p:grpSpPr>
          <a:xfrm>
            <a:off x="4177049" y="1179103"/>
            <a:ext cx="1512168" cy="757740"/>
            <a:chOff x="1638571" y="2150360"/>
            <a:chExt cx="1512168" cy="75774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F9A9180-FA27-2C44-A1F2-156A95420784}"/>
                </a:ext>
              </a:extLst>
            </p:cNvPr>
            <p:cNvSpPr/>
            <p:nvPr/>
          </p:nvSpPr>
          <p:spPr>
            <a:xfrm>
              <a:off x="1638571" y="2579712"/>
              <a:ext cx="1512168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E8A9807-5497-B842-9CED-04159F780CB0}"/>
                </a:ext>
              </a:extLst>
            </p:cNvPr>
            <p:cNvSpPr/>
            <p:nvPr/>
          </p:nvSpPr>
          <p:spPr>
            <a:xfrm>
              <a:off x="2351200" y="2558944"/>
              <a:ext cx="86910" cy="872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D3A24B4-5FF9-8A44-8E4C-37DAA101D693}"/>
                </a:ext>
              </a:extLst>
            </p:cNvPr>
            <p:cNvSpPr/>
            <p:nvPr/>
          </p:nvSpPr>
          <p:spPr>
            <a:xfrm>
              <a:off x="2028247" y="2348880"/>
              <a:ext cx="301453" cy="559220"/>
            </a:xfrm>
            <a:custGeom>
              <a:avLst/>
              <a:gdLst>
                <a:gd name="connsiteX0" fmla="*/ 0 w 301453"/>
                <a:gd name="connsiteY0" fmla="*/ 0 h 559220"/>
                <a:gd name="connsiteX1" fmla="*/ 249382 w 301453"/>
                <a:gd name="connsiteY1" fmla="*/ 113356 h 559220"/>
                <a:gd name="connsiteX2" fmla="*/ 287167 w 301453"/>
                <a:gd name="connsiteY2" fmla="*/ 400523 h 559220"/>
                <a:gd name="connsiteX3" fmla="*/ 68014 w 301453"/>
                <a:gd name="connsiteY3" fmla="*/ 559220 h 5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453" h="559220">
                  <a:moveTo>
                    <a:pt x="0" y="0"/>
                  </a:moveTo>
                  <a:cubicBezTo>
                    <a:pt x="100760" y="23301"/>
                    <a:pt x="201521" y="46602"/>
                    <a:pt x="249382" y="113356"/>
                  </a:cubicBezTo>
                  <a:cubicBezTo>
                    <a:pt x="297243" y="180110"/>
                    <a:pt x="317395" y="326212"/>
                    <a:pt x="287167" y="400523"/>
                  </a:cubicBezTo>
                  <a:cubicBezTo>
                    <a:pt x="256939" y="474834"/>
                    <a:pt x="162476" y="517027"/>
                    <a:pt x="68014" y="55922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CAE5CA6-1C86-0246-8E02-39048F378C8B}"/>
                </a:ext>
              </a:extLst>
            </p:cNvPr>
            <p:cNvSpPr txBox="1"/>
            <p:nvPr/>
          </p:nvSpPr>
          <p:spPr>
            <a:xfrm>
              <a:off x="1728594" y="2164214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M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6B7A7271-3C6A-9E4E-A2A1-DA09068ECB71}"/>
                </a:ext>
              </a:extLst>
            </p:cNvPr>
            <p:cNvSpPr/>
            <p:nvPr/>
          </p:nvSpPr>
          <p:spPr>
            <a:xfrm rot="10800000">
              <a:off x="2475370" y="2335026"/>
              <a:ext cx="301453" cy="559220"/>
            </a:xfrm>
            <a:custGeom>
              <a:avLst/>
              <a:gdLst>
                <a:gd name="connsiteX0" fmla="*/ 0 w 301453"/>
                <a:gd name="connsiteY0" fmla="*/ 0 h 559220"/>
                <a:gd name="connsiteX1" fmla="*/ 249382 w 301453"/>
                <a:gd name="connsiteY1" fmla="*/ 113356 h 559220"/>
                <a:gd name="connsiteX2" fmla="*/ 287167 w 301453"/>
                <a:gd name="connsiteY2" fmla="*/ 400523 h 559220"/>
                <a:gd name="connsiteX3" fmla="*/ 68014 w 301453"/>
                <a:gd name="connsiteY3" fmla="*/ 559220 h 5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453" h="559220">
                  <a:moveTo>
                    <a:pt x="0" y="0"/>
                  </a:moveTo>
                  <a:cubicBezTo>
                    <a:pt x="100760" y="23301"/>
                    <a:pt x="201521" y="46602"/>
                    <a:pt x="249382" y="113356"/>
                  </a:cubicBezTo>
                  <a:cubicBezTo>
                    <a:pt x="297243" y="180110"/>
                    <a:pt x="317395" y="326212"/>
                    <a:pt x="287167" y="400523"/>
                  </a:cubicBezTo>
                  <a:cubicBezTo>
                    <a:pt x="256939" y="474834"/>
                    <a:pt x="162476" y="517027"/>
                    <a:pt x="68014" y="55922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88CCDBB-DC62-1E4E-B765-178F47310CF0}"/>
                </a:ext>
              </a:extLst>
            </p:cNvPr>
            <p:cNvSpPr txBox="1"/>
            <p:nvPr/>
          </p:nvSpPr>
          <p:spPr>
            <a:xfrm>
              <a:off x="2654463" y="2150360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M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7FCC9B2-243D-4945-8E42-D410DAC56E57}"/>
              </a:ext>
            </a:extLst>
          </p:cNvPr>
          <p:cNvGrpSpPr/>
          <p:nvPr/>
        </p:nvGrpSpPr>
        <p:grpSpPr>
          <a:xfrm>
            <a:off x="4139414" y="2025083"/>
            <a:ext cx="1614332" cy="794918"/>
            <a:chOff x="1740584" y="3126877"/>
            <a:chExt cx="1614332" cy="794918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1E451EA-A603-794C-AE63-E06D9477AD4B}"/>
                </a:ext>
              </a:extLst>
            </p:cNvPr>
            <p:cNvSpPr/>
            <p:nvPr/>
          </p:nvSpPr>
          <p:spPr>
            <a:xfrm>
              <a:off x="1740584" y="3470097"/>
              <a:ext cx="756084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57A45D4-7560-0A4A-8330-520AEC42D44C}"/>
                </a:ext>
              </a:extLst>
            </p:cNvPr>
            <p:cNvSpPr/>
            <p:nvPr/>
          </p:nvSpPr>
          <p:spPr>
            <a:xfrm>
              <a:off x="2598832" y="3465222"/>
              <a:ext cx="756084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1BA4BE1-AC49-9341-BFC7-040F7B5850F5}"/>
                </a:ext>
              </a:extLst>
            </p:cNvPr>
            <p:cNvSpPr/>
            <p:nvPr/>
          </p:nvSpPr>
          <p:spPr>
            <a:xfrm rot="5400000">
              <a:off x="2523889" y="3403387"/>
              <a:ext cx="68781" cy="8514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1117FDA-64E3-CB4F-AEE9-B1C48DE3FF8E}"/>
                </a:ext>
              </a:extLst>
            </p:cNvPr>
            <p:cNvSpPr/>
            <p:nvPr/>
          </p:nvSpPr>
          <p:spPr>
            <a:xfrm rot="5400000">
              <a:off x="2526018" y="3503140"/>
              <a:ext cx="68781" cy="8514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013AB1A-6E7B-3A49-AAAC-10F882B386AA}"/>
                </a:ext>
              </a:extLst>
            </p:cNvPr>
            <p:cNvCxnSpPr/>
            <p:nvPr/>
          </p:nvCxnSpPr>
          <p:spPr>
            <a:xfrm>
              <a:off x="2591993" y="3357024"/>
              <a:ext cx="0" cy="288000"/>
            </a:xfrm>
            <a:prstGeom prst="line">
              <a:avLst/>
            </a:prstGeom>
            <a:ln w="254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9A7F08A-F7A2-5541-9F4D-75F74A88CCCA}"/>
                </a:ext>
              </a:extLst>
            </p:cNvPr>
            <p:cNvCxnSpPr/>
            <p:nvPr/>
          </p:nvCxnSpPr>
          <p:spPr>
            <a:xfrm>
              <a:off x="2506790" y="3356513"/>
              <a:ext cx="0" cy="288000"/>
            </a:xfrm>
            <a:prstGeom prst="line">
              <a:avLst/>
            </a:prstGeom>
            <a:ln w="254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25E4855-534B-504A-9502-D000216FA627}"/>
                </a:ext>
              </a:extLst>
            </p:cNvPr>
            <p:cNvCxnSpPr/>
            <p:nvPr/>
          </p:nvCxnSpPr>
          <p:spPr>
            <a:xfrm rot="-5400000">
              <a:off x="2205369" y="3482243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C8D4D1E-E45B-5746-9F96-932483E8F76B}"/>
                </a:ext>
              </a:extLst>
            </p:cNvPr>
            <p:cNvSpPr txBox="1"/>
            <p:nvPr/>
          </p:nvSpPr>
          <p:spPr>
            <a:xfrm>
              <a:off x="2177214" y="3126877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V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1EEBBD3-E94D-194D-802D-B4078D45032C}"/>
                </a:ext>
              </a:extLst>
            </p:cNvPr>
            <p:cNvCxnSpPr/>
            <p:nvPr/>
          </p:nvCxnSpPr>
          <p:spPr>
            <a:xfrm rot="-16200000">
              <a:off x="2357597" y="3496209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519B1D0-7E71-7A49-808D-CAC003ABD55D}"/>
                </a:ext>
              </a:extLst>
            </p:cNvPr>
            <p:cNvSpPr txBox="1"/>
            <p:nvPr/>
          </p:nvSpPr>
          <p:spPr>
            <a:xfrm>
              <a:off x="2655685" y="3552463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V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56DC09F-C02F-EC42-B70B-2F5510FD0621}"/>
              </a:ext>
            </a:extLst>
          </p:cNvPr>
          <p:cNvGrpSpPr/>
          <p:nvPr/>
        </p:nvGrpSpPr>
        <p:grpSpPr>
          <a:xfrm>
            <a:off x="4025842" y="3074226"/>
            <a:ext cx="1903172" cy="405663"/>
            <a:chOff x="1660716" y="4298365"/>
            <a:chExt cx="1903172" cy="405663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9F4F14A-D21D-7048-990D-43DDA9950875}"/>
                </a:ext>
              </a:extLst>
            </p:cNvPr>
            <p:cNvSpPr/>
            <p:nvPr/>
          </p:nvSpPr>
          <p:spPr>
            <a:xfrm>
              <a:off x="2473878" y="4334696"/>
              <a:ext cx="1090010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1CE8D159-5E38-B54B-A5DA-BF355F76BEA1}"/>
                </a:ext>
              </a:extLst>
            </p:cNvPr>
            <p:cNvSpPr/>
            <p:nvPr/>
          </p:nvSpPr>
          <p:spPr>
            <a:xfrm>
              <a:off x="2416800" y="4298365"/>
              <a:ext cx="233362" cy="114300"/>
            </a:xfrm>
            <a:custGeom>
              <a:avLst/>
              <a:gdLst>
                <a:gd name="connsiteX0" fmla="*/ 233362 w 233362"/>
                <a:gd name="connsiteY0" fmla="*/ 0 h 114300"/>
                <a:gd name="connsiteX1" fmla="*/ 0 w 233362"/>
                <a:gd name="connsiteY1" fmla="*/ 0 h 114300"/>
                <a:gd name="connsiteX2" fmla="*/ 2381 w 233362"/>
                <a:gd name="connsiteY2" fmla="*/ 114300 h 114300"/>
                <a:gd name="connsiteX3" fmla="*/ 228600 w 233362"/>
                <a:gd name="connsiteY3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362" h="114300">
                  <a:moveTo>
                    <a:pt x="233362" y="0"/>
                  </a:moveTo>
                  <a:lnTo>
                    <a:pt x="0" y="0"/>
                  </a:lnTo>
                  <a:cubicBezTo>
                    <a:pt x="794" y="38100"/>
                    <a:pt x="1587" y="76200"/>
                    <a:pt x="2381" y="114300"/>
                  </a:cubicBezTo>
                  <a:lnTo>
                    <a:pt x="228600" y="1143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45D672D-F8B7-0843-B197-D272F3DFB5A1}"/>
                </a:ext>
              </a:extLst>
            </p:cNvPr>
            <p:cNvSpPr/>
            <p:nvPr/>
          </p:nvSpPr>
          <p:spPr>
            <a:xfrm>
              <a:off x="1660716" y="4334696"/>
              <a:ext cx="756084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62790C94-7C5D-7448-92FE-175A6429C9B4}"/>
                </a:ext>
              </a:extLst>
            </p:cNvPr>
            <p:cNvCxnSpPr/>
            <p:nvPr/>
          </p:nvCxnSpPr>
          <p:spPr>
            <a:xfrm>
              <a:off x="2627868" y="4357555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F66B9DE-0739-1C42-A7F2-6F467FFD8A3F}"/>
                </a:ext>
              </a:extLst>
            </p:cNvPr>
            <p:cNvCxnSpPr/>
            <p:nvPr/>
          </p:nvCxnSpPr>
          <p:spPr>
            <a:xfrm rot="10800000">
              <a:off x="1854655" y="4357555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8BD49AB-E50E-E440-A7B6-66FC9DDD9EA4}"/>
                </a:ext>
              </a:extLst>
            </p:cNvPr>
            <p:cNvSpPr txBox="1"/>
            <p:nvPr/>
          </p:nvSpPr>
          <p:spPr>
            <a:xfrm>
              <a:off x="2708484" y="433469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N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7F02A93-79A6-3941-9638-1C596E4BB65D}"/>
                </a:ext>
              </a:extLst>
            </p:cNvPr>
            <p:cNvSpPr txBox="1"/>
            <p:nvPr/>
          </p:nvSpPr>
          <p:spPr>
            <a:xfrm>
              <a:off x="2010611" y="433469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N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5786FFB-7657-0249-9B69-AD2D30864B69}"/>
              </a:ext>
            </a:extLst>
          </p:cNvPr>
          <p:cNvSpPr txBox="1"/>
          <p:nvPr/>
        </p:nvSpPr>
        <p:spPr>
          <a:xfrm>
            <a:off x="1138989" y="1382086"/>
            <a:ext cx="2508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i="1" dirty="0">
                <a:latin typeface="Arial" panose="020B0604020202020204" pitchFamily="34" charset="0"/>
                <a:cs typeface="Arial" panose="020B0604020202020204" pitchFamily="34" charset="0"/>
              </a:rPr>
              <a:t>Coupure pour faire apparaitre le moment M</a:t>
            </a:r>
          </a:p>
        </p:txBody>
      </p:sp>
    </p:spTree>
    <p:extLst>
      <p:ext uri="{BB962C8B-B14F-4D97-AF65-F5344CB8AC3E}">
        <p14:creationId xmlns:p14="http://schemas.microsoft.com/office/powerpoint/2010/main" val="428313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FC127AB4946248A5685C1F92D54FFE" ma:contentTypeVersion="0" ma:contentTypeDescription="Crée un document." ma:contentTypeScope="" ma:versionID="ef3ff242486930b75c69099c0dd02c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66205E9-12FC-4D6C-B0C7-1E9025EEB15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8CE09B-89B1-4B5D-BED2-87C84F0777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48A6C70-7FF5-480A-B09B-7D0A19B2F431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512</TotalTime>
  <Words>680</Words>
  <Application>Microsoft Office PowerPoint</Application>
  <PresentationFormat>On-screen Show (16:9)</PresentationFormat>
  <Paragraphs>138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Cambria Math</vt:lpstr>
      <vt:lpstr>Franklin Gothic Demi Cond</vt:lpstr>
      <vt:lpstr>Times New Roman</vt:lpstr>
      <vt:lpstr>Wingdings</vt:lpstr>
      <vt:lpstr>Thème Office</vt:lpstr>
      <vt:lpstr>Poutres dans l’espace et TdV pour éfforts intérieurs</vt:lpstr>
      <vt:lpstr>Objectif du cours</vt:lpstr>
      <vt:lpstr>Contenu du cours</vt:lpstr>
      <vt:lpstr>Exemple 4: Dessiner l’allure des diagrammes MV et de la déformée</vt:lpstr>
      <vt:lpstr>Exemple 5: Dessiner l’allure des diagrammes MV et de la déformée</vt:lpstr>
      <vt:lpstr>Efforts intérieurs d’une poutre dans l’espace</vt:lpstr>
      <vt:lpstr>Exemple</vt:lpstr>
      <vt:lpstr>Révision du Théorème des dépl. virtuels</vt:lpstr>
      <vt:lpstr>Coupure simple d’une poutre</vt:lpstr>
      <vt:lpstr>Exemple 1: Poutre simples avec charge concentrée</vt:lpstr>
      <vt:lpstr>Exemple: Poutre simples avec charge concentrée</vt:lpstr>
      <vt:lpstr>Exemple: Poutre simples avec charge concentrée</vt:lpstr>
      <vt:lpstr>PowerPoint Presentation</vt:lpstr>
      <vt:lpstr>PowerPoint Presentation</vt:lpstr>
      <vt:lpstr>Références</vt:lpstr>
      <vt:lpstr>License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lastModifiedBy>Katrin Beyer</cp:lastModifiedBy>
  <cp:revision>74</cp:revision>
  <cp:lastPrinted>2022-05-09T13:11:33Z</cp:lastPrinted>
  <dcterms:created xsi:type="dcterms:W3CDTF">2019-04-02T06:24:35Z</dcterms:created>
  <dcterms:modified xsi:type="dcterms:W3CDTF">2024-01-17T17:40:29Z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0x0101001BFC127AB4946248A5685C1F92D54FFE</vt:lpwstr>
  </property>
</Properties>
</file>